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60" r:id="rId2"/>
    <p:sldId id="266" r:id="rId3"/>
    <p:sldId id="267" r:id="rId4"/>
    <p:sldId id="271" r:id="rId5"/>
    <p:sldId id="270" r:id="rId6"/>
    <p:sldId id="272" r:id="rId7"/>
    <p:sldId id="268" r:id="rId8"/>
    <p:sldId id="265" r:id="rId9"/>
    <p:sldId id="264" r:id="rId10"/>
    <p:sldId id="263" r:id="rId11"/>
    <p:sldId id="261" r:id="rId12"/>
    <p:sldId id="262"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C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44" autoAdjust="0"/>
    <p:restoredTop sz="94660"/>
  </p:normalViewPr>
  <p:slideViewPr>
    <p:cSldViewPr snapToGrid="0">
      <p:cViewPr varScale="1">
        <p:scale>
          <a:sx n="71" d="100"/>
          <a:sy n="71" d="100"/>
        </p:scale>
        <p:origin x="6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DE6087-0C3A-486F-BD71-A2902BCE3322}" type="datetimeFigureOut">
              <a:rPr lang="ru-RU" smtClean="0"/>
              <a:t>18.09.2021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EED656-77B4-4363-B8AE-FA0167587B18}" type="slidenum">
              <a:rPr lang="ru-RU" smtClean="0"/>
              <a:t>‹#›</a:t>
            </a:fld>
            <a:endParaRPr lang="ru-RU"/>
          </a:p>
        </p:txBody>
      </p:sp>
    </p:spTree>
    <p:extLst>
      <p:ext uri="{BB962C8B-B14F-4D97-AF65-F5344CB8AC3E}">
        <p14:creationId xmlns:p14="http://schemas.microsoft.com/office/powerpoint/2010/main" val="1412948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BEED656-77B4-4363-B8AE-FA0167587B18}" type="slidenum">
              <a:rPr lang="ru-RU" smtClean="0"/>
              <a:t>10</a:t>
            </a:fld>
            <a:endParaRPr lang="ru-RU"/>
          </a:p>
        </p:txBody>
      </p:sp>
    </p:spTree>
    <p:extLst>
      <p:ext uri="{BB962C8B-B14F-4D97-AF65-F5344CB8AC3E}">
        <p14:creationId xmlns:p14="http://schemas.microsoft.com/office/powerpoint/2010/main" val="977252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18.09.2021</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624106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18.09.2021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7919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18.09.2021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4010589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6C372FC-6FAC-489C-A339-D66631C90978}" type="datetimeFigureOut">
              <a:rPr lang="ru-RU" smtClean="0"/>
              <a:t>18.09.2021</a:t>
            </a:fld>
            <a:endParaRPr lang="ru-RU"/>
          </a:p>
        </p:txBody>
      </p:sp>
      <p:sp>
        <p:nvSpPr>
          <p:cNvPr id="6" name="Footer Placeholder 5"/>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11034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6C372FC-6FAC-489C-A339-D66631C90978}" type="datetimeFigureOut">
              <a:rPr lang="ru-RU" smtClean="0"/>
              <a:t>18.09.2021</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95001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6C372FC-6FAC-489C-A339-D66631C90978}" type="datetimeFigureOut">
              <a:rPr lang="ru-RU" smtClean="0"/>
              <a:t>18.09.2021</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90661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C372FC-6FAC-489C-A339-D66631C90978}" type="datetimeFigureOut">
              <a:rPr lang="ru-RU" smtClean="0"/>
              <a:t>18.09.2021</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81068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18.09.2021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27714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18.09.2021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062523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18.09.2021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06593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18.09.2021</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88103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18.09.2021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9065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18.09.2021</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08426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18.09.2021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63109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18.09.2021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01677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18.09.2021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723380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6C372FC-6FAC-489C-A339-D66631C90978}" type="datetimeFigureOut">
              <a:rPr lang="ru-RU" smtClean="0"/>
              <a:t>18.09.2021</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A3CEAC4-687B-4DC6-9650-ED1750348B63}" type="slidenum">
              <a:rPr lang="ru-RU" smtClean="0"/>
              <a:t>‹#›</a:t>
            </a:fld>
            <a:endParaRPr lang="ru-RU"/>
          </a:p>
        </p:txBody>
      </p:sp>
    </p:spTree>
    <p:extLst>
      <p:ext uri="{BB962C8B-B14F-4D97-AF65-F5344CB8AC3E}">
        <p14:creationId xmlns:p14="http://schemas.microsoft.com/office/powerpoint/2010/main" val="106837616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elib.shpl.ru/ru/nodes/8773-voeykov-a-i-snezhnyy-pokrov-ego-vliyanie-na-pochvu-klimat-i-pogodu-i-sposoby-issledovaniya-spb-1889-zapiski-imp-rus-geogr-o-va-po-obsch-geogr-t-xviii-2#page/1/mode/grid/zoom/1" TargetMode="External"/><Relationship Id="rId2" Type="http://schemas.openxmlformats.org/officeDocument/2006/relationships/hyperlink" Target="https://ru.wikipedia.org/wiki/%D0%92%D0%BE%D0%B5%D0%B9%D0%BA%D0%BE%D0%B2,_%D0%90%D0%BB%D0%B5%D0%BA%D1%81%D0%B0%D0%BD%D0%B4%D1%80_%D0%98%D0%B2%D0%B0%D0%BD%D0%BE%D0%B2%D0%B8%D1%87"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2077" y="1915961"/>
            <a:ext cx="8756557" cy="3168352"/>
          </a:xfrm>
        </p:spPr>
        <p:txBody>
          <a:bodyPr>
            <a:noAutofit/>
          </a:bodyPr>
          <a:lstStyle/>
          <a:p>
            <a:pPr algn="ctr"/>
            <a:r>
              <a:rPr lang="ru-RU" sz="8000" dirty="0"/>
              <a:t>Тема </a:t>
            </a:r>
            <a:r>
              <a:rPr lang="ru-RU" sz="8000" dirty="0" smtClean="0"/>
              <a:t>7. Лекция 7  </a:t>
            </a:r>
            <a:r>
              <a:rPr lang="ru-RU" sz="4400" dirty="0"/>
              <a:t>Районирование территорий по условиям </a:t>
            </a:r>
            <a:r>
              <a:rPr lang="ru-RU" sz="4400" dirty="0" err="1"/>
              <a:t>снегоборьбы</a:t>
            </a:r>
            <a:r>
              <a:rPr lang="ru-RU" sz="4400" dirty="0"/>
              <a:t>.</a:t>
            </a:r>
            <a:r>
              <a:rPr lang="ru-RU" dirty="0"/>
              <a:t/>
            </a:r>
            <a:br>
              <a:rPr lang="ru-RU" dirty="0"/>
            </a:br>
            <a:r>
              <a:rPr lang="ru-RU" sz="4800" dirty="0" smtClean="0"/>
              <a:t>.</a:t>
            </a:r>
            <a:r>
              <a:rPr lang="ru-RU" dirty="0"/>
              <a:t/>
            </a:r>
            <a:br>
              <a:rPr lang="ru-RU" dirty="0"/>
            </a:br>
            <a:endParaRPr lang="ru-RU" sz="4800" dirty="0"/>
          </a:p>
        </p:txBody>
      </p:sp>
    </p:spTree>
    <p:extLst>
      <p:ext uri="{BB962C8B-B14F-4D97-AF65-F5344CB8AC3E}">
        <p14:creationId xmlns:p14="http://schemas.microsoft.com/office/powerpoint/2010/main" val="3747896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4737" y="289726"/>
            <a:ext cx="8911687" cy="1280890"/>
          </a:xfrm>
        </p:spPr>
        <p:txBody>
          <a:bodyPr/>
          <a:lstStyle/>
          <a:p>
            <a:r>
              <a:rPr lang="ru-RU" dirty="0" smtClean="0"/>
              <a:t>Районирование территорий по условиям </a:t>
            </a:r>
            <a:r>
              <a:rPr lang="ru-RU" dirty="0" err="1" smtClean="0"/>
              <a:t>снегоборьбы</a:t>
            </a:r>
            <a:endParaRPr lang="ru-RU" dirty="0"/>
          </a:p>
        </p:txBody>
      </p:sp>
      <p:sp>
        <p:nvSpPr>
          <p:cNvPr id="4" name="Прямоугольник 3"/>
          <p:cNvSpPr/>
          <p:nvPr/>
        </p:nvSpPr>
        <p:spPr>
          <a:xfrm>
            <a:off x="1277471" y="1974027"/>
            <a:ext cx="10636624" cy="3539430"/>
          </a:xfrm>
          <a:prstGeom prst="rect">
            <a:avLst/>
          </a:prstGeom>
        </p:spPr>
        <p:txBody>
          <a:bodyPr wrap="square">
            <a:spAutoFit/>
          </a:bodyPr>
          <a:lstStyle/>
          <a:p>
            <a:r>
              <a:rPr lang="ru-RU" sz="3200" dirty="0">
                <a:solidFill>
                  <a:srgbClr val="646464"/>
                </a:solidFill>
              </a:rPr>
              <a:t>Широкий размах природно-климатических условий на </a:t>
            </a:r>
            <a:r>
              <a:rPr lang="ru-RU" sz="3200" dirty="0" smtClean="0">
                <a:solidFill>
                  <a:srgbClr val="646464"/>
                </a:solidFill>
              </a:rPr>
              <a:t>территории Казахстана, </a:t>
            </a:r>
            <a:r>
              <a:rPr lang="ru-RU" sz="3200" dirty="0">
                <a:solidFill>
                  <a:srgbClr val="646464"/>
                </a:solidFill>
              </a:rPr>
              <a:t>от которых зависят характеристики состояния дорог в зимний период и затраты дорожных организаций на их содержание, вызвали необходимость районирования территории страны по условиям зимнего содержания дорог.</a:t>
            </a:r>
            <a:endParaRPr lang="ru-RU" sz="3200" dirty="0"/>
          </a:p>
        </p:txBody>
      </p:sp>
    </p:spTree>
    <p:extLst>
      <p:ext uri="{BB962C8B-B14F-4D97-AF65-F5344CB8AC3E}">
        <p14:creationId xmlns:p14="http://schemas.microsoft.com/office/powerpoint/2010/main" val="1047076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srcRect l="40225" t="14103" r="10692" b="12500"/>
          <a:stretch/>
        </p:blipFill>
        <p:spPr>
          <a:xfrm>
            <a:off x="201705" y="322728"/>
            <a:ext cx="7436224" cy="6414247"/>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7772399" y="736482"/>
            <a:ext cx="4554071" cy="3785652"/>
          </a:xfrm>
          <a:prstGeom prst="rect">
            <a:avLst/>
          </a:prstGeom>
        </p:spPr>
        <p:txBody>
          <a:bodyPr wrap="square">
            <a:spAutoFit/>
          </a:bodyPr>
          <a:lstStyle/>
          <a:p>
            <a:r>
              <a:rPr lang="ru-RU" sz="2400" dirty="0"/>
              <a:t>Зимним периодом в условиях Казахской ССР является </a:t>
            </a:r>
            <a:r>
              <a:rPr lang="ru-RU" sz="2400" dirty="0" smtClean="0"/>
              <a:t>период с </a:t>
            </a:r>
            <a:r>
              <a:rPr lang="ru-RU" sz="2400" dirty="0"/>
              <a:t>температурами ниже 0°. Продолжительность такого </a:t>
            </a:r>
            <a:r>
              <a:rPr lang="ru-RU" sz="2400" dirty="0" smtClean="0"/>
              <a:t>периода для </a:t>
            </a:r>
            <a:r>
              <a:rPr lang="ru-RU" sz="2400" dirty="0"/>
              <a:t>различных областей Казахстана приведена в </a:t>
            </a:r>
            <a:r>
              <a:rPr lang="ru-RU" sz="2400" dirty="0" smtClean="0"/>
              <a:t>таблице 4 </a:t>
            </a:r>
            <a:r>
              <a:rPr lang="ru-RU" sz="2400" dirty="0"/>
              <a:t>(таблица составлена по данным СНиП П-А, 6—62).</a:t>
            </a:r>
          </a:p>
        </p:txBody>
      </p:sp>
    </p:spTree>
    <p:extLst>
      <p:ext uri="{BB962C8B-B14F-4D97-AF65-F5344CB8AC3E}">
        <p14:creationId xmlns:p14="http://schemas.microsoft.com/office/powerpoint/2010/main" val="3856587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Необходимость районирования</a:t>
            </a:r>
            <a:endParaRPr lang="ru-RU" dirty="0"/>
          </a:p>
        </p:txBody>
      </p:sp>
      <p:sp>
        <p:nvSpPr>
          <p:cNvPr id="4" name="Прямоугольник 3"/>
          <p:cNvSpPr/>
          <p:nvPr/>
        </p:nvSpPr>
        <p:spPr>
          <a:xfrm>
            <a:off x="1398494" y="1731618"/>
            <a:ext cx="9762564" cy="3785652"/>
          </a:xfrm>
          <a:prstGeom prst="rect">
            <a:avLst/>
          </a:prstGeom>
        </p:spPr>
        <p:txBody>
          <a:bodyPr wrap="square">
            <a:spAutoFit/>
          </a:bodyPr>
          <a:lstStyle/>
          <a:p>
            <a:pPr algn="just"/>
            <a:r>
              <a:rPr lang="ru-RU" sz="2400" dirty="0"/>
              <a:t>Из данных таблицы 4 видно, что приведенные в пей </a:t>
            </a:r>
            <a:r>
              <a:rPr lang="ru-RU" sz="2400" dirty="0" smtClean="0"/>
              <a:t>показатели степени </a:t>
            </a:r>
            <a:r>
              <a:rPr lang="ru-RU" sz="2400" dirty="0"/>
              <a:t>трудности зимнего содержания дорог </a:t>
            </a:r>
            <a:r>
              <a:rPr lang="ru-RU" sz="2400" dirty="0" smtClean="0"/>
              <a:t>весьма различны </a:t>
            </a:r>
            <a:r>
              <a:rPr lang="ru-RU" sz="2400" dirty="0"/>
              <a:t>как по всей территории Казахской ССР, так и </a:t>
            </a:r>
            <a:r>
              <a:rPr lang="ru-RU" sz="2400" dirty="0" smtClean="0"/>
              <a:t>в пределах </a:t>
            </a:r>
            <a:r>
              <a:rPr lang="ru-RU" sz="2400" dirty="0"/>
              <a:t>областей. Такое различие требует не только </a:t>
            </a:r>
            <a:r>
              <a:rPr lang="ru-RU" sz="2400" dirty="0" smtClean="0"/>
              <a:t>разных видов </a:t>
            </a:r>
            <a:r>
              <a:rPr lang="ru-RU" sz="2400" dirty="0"/>
              <a:t>работ (например, борьбу с обледенениями па </a:t>
            </a:r>
            <a:r>
              <a:rPr lang="ru-RU" sz="2400" dirty="0" smtClean="0"/>
              <a:t>проезжей части </a:t>
            </a:r>
            <a:r>
              <a:rPr lang="ru-RU" sz="2400" dirty="0"/>
              <a:t>дорог или борьбу с переносимым снегом), но и </a:t>
            </a:r>
            <a:r>
              <a:rPr lang="ru-RU" sz="2400" dirty="0" smtClean="0"/>
              <a:t>различных усилий</a:t>
            </a:r>
            <a:r>
              <a:rPr lang="ru-RU" sz="2400" dirty="0"/>
              <a:t>, объемов работ при одном и том же виде </a:t>
            </a:r>
            <a:r>
              <a:rPr lang="ru-RU" sz="2400" dirty="0" err="1" smtClean="0"/>
              <a:t>применяемыхмероприятий</a:t>
            </a:r>
            <a:r>
              <a:rPr lang="ru-RU" sz="2400" dirty="0"/>
              <a:t>. Если же учесть и рельеф местности, </a:t>
            </a:r>
            <a:r>
              <a:rPr lang="ru-RU" sz="2400" dirty="0" smtClean="0"/>
              <a:t>а также </a:t>
            </a:r>
            <a:r>
              <a:rPr lang="ru-RU" sz="2400" dirty="0"/>
              <a:t>скорости ветров и их продолжительность, то это </a:t>
            </a:r>
            <a:r>
              <a:rPr lang="ru-RU" sz="2400" dirty="0" smtClean="0"/>
              <a:t>различие станет </a:t>
            </a:r>
            <a:r>
              <a:rPr lang="ru-RU" sz="2400" dirty="0"/>
              <a:t>еще большим.</a:t>
            </a:r>
          </a:p>
        </p:txBody>
      </p:sp>
    </p:spTree>
    <p:extLst>
      <p:ext uri="{BB962C8B-B14F-4D97-AF65-F5344CB8AC3E}">
        <p14:creationId xmlns:p14="http://schemas.microsoft.com/office/powerpoint/2010/main" val="1763065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txBox="1">
            <a:spLocks noGrp="1"/>
          </p:cNvSpPr>
          <p:nvPr/>
        </p:nvSpPr>
        <p:spPr bwMode="auto">
          <a:xfrm>
            <a:off x="8077200" y="6245225"/>
            <a:ext cx="2133600" cy="476250"/>
          </a:xfrm>
          <a:prstGeom prst="rect">
            <a:avLst/>
          </a:prstGeom>
          <a:noFill/>
          <a:ln>
            <a:miter lim="800000"/>
            <a:headEnd/>
            <a:tailEnd/>
          </a:ln>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r" eaLnBrk="1" hangingPunct="1"/>
            <a:fld id="{7BCEB661-568C-45B0-957D-2CEB9225B1F7}" type="slidenum">
              <a:rPr lang="ru-RU" altLang="ru-RU" sz="1400">
                <a:latin typeface="Calibri" panose="020F0502020204030204" pitchFamily="34" charset="0"/>
              </a:rPr>
              <a:pPr algn="r" eaLnBrk="1" hangingPunct="1"/>
              <a:t>5</a:t>
            </a:fld>
            <a:endParaRPr lang="ru-RU" altLang="ru-RU" sz="1400">
              <a:latin typeface="Calibri" panose="020F0502020204030204" pitchFamily="34" charset="0"/>
            </a:endParaRPr>
          </a:p>
        </p:txBody>
      </p:sp>
      <p:sp>
        <p:nvSpPr>
          <p:cNvPr id="13319" name="Прямоугольник 1"/>
          <p:cNvSpPr>
            <a:spLocks noChangeArrowheads="1"/>
          </p:cNvSpPr>
          <p:nvPr/>
        </p:nvSpPr>
        <p:spPr bwMode="auto">
          <a:xfrm>
            <a:off x="1362821" y="140821"/>
            <a:ext cx="10385425" cy="7448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r>
              <a:rPr lang="ru-RU" altLang="ru-RU" sz="2400" b="1" dirty="0">
                <a:latin typeface="+mn-lt"/>
              </a:rPr>
              <a:t>РАЙОНИРОВАНИЕ ТЕРРИТОРИИ </a:t>
            </a:r>
          </a:p>
          <a:p>
            <a:pPr algn="ctr" eaLnBrk="1" hangingPunct="1"/>
            <a:r>
              <a:rPr lang="ru-RU" altLang="ru-RU" sz="2400" b="1" dirty="0">
                <a:latin typeface="+mn-lt"/>
              </a:rPr>
              <a:t> ПО УСЛОВИЯМ ЗИМНЕГО СОДЕРЖАНИЯ ДОРОГ</a:t>
            </a:r>
          </a:p>
          <a:p>
            <a:pPr algn="ctr" eaLnBrk="1" hangingPunct="1"/>
            <a:endParaRPr lang="ru-RU" altLang="ru-RU" b="1" dirty="0">
              <a:latin typeface="+mn-lt"/>
            </a:endParaRPr>
          </a:p>
          <a:p>
            <a:pPr eaLnBrk="1" hangingPunct="1"/>
            <a:r>
              <a:rPr lang="ru-RU" altLang="ru-RU" sz="2400" i="1" dirty="0">
                <a:latin typeface="+mn-lt"/>
              </a:rPr>
              <a:t>     </a:t>
            </a:r>
            <a:r>
              <a:rPr lang="ru-RU" altLang="ru-RU" sz="2400" b="1" i="1" dirty="0">
                <a:latin typeface="+mn-lt"/>
              </a:rPr>
              <a:t>I - районы легкой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60…100 суток, в отдельных местах до 160 суток. Объёмы </a:t>
            </a:r>
            <a:r>
              <a:rPr lang="ru-RU" altLang="ru-RU" sz="2400" dirty="0" err="1">
                <a:latin typeface="+mn-lt"/>
              </a:rPr>
              <a:t>снегоприноса</a:t>
            </a:r>
            <a:r>
              <a:rPr lang="ru-RU" altLang="ru-RU" sz="2400" dirty="0">
                <a:latin typeface="+mn-lt"/>
              </a:rPr>
              <a:t> не более 25…50 м</a:t>
            </a:r>
            <a:r>
              <a:rPr lang="ru-RU" altLang="ru-RU" sz="2400" baseline="30000" dirty="0">
                <a:latin typeface="+mn-lt"/>
              </a:rPr>
              <a:t>3</a:t>
            </a:r>
            <a:r>
              <a:rPr lang="ru-RU" altLang="ru-RU" sz="2400" dirty="0">
                <a:latin typeface="+mn-lt"/>
              </a:rPr>
              <a:t>/м, но в отдельных случаях  до 100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i="1" dirty="0">
                <a:latin typeface="+mn-lt"/>
              </a:rPr>
              <a:t>     </a:t>
            </a:r>
            <a:r>
              <a:rPr lang="ru-RU" altLang="ru-RU" sz="2400" b="1" i="1" dirty="0">
                <a:latin typeface="+mn-lt"/>
              </a:rPr>
              <a:t>II - районы средней трудности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100…160 суток, в отдельных местах до 200 суток. Объём </a:t>
            </a:r>
            <a:r>
              <a:rPr lang="ru-RU" altLang="ru-RU" sz="2400" dirty="0" err="1">
                <a:latin typeface="+mn-lt"/>
              </a:rPr>
              <a:t>снегоприноса</a:t>
            </a:r>
            <a:r>
              <a:rPr lang="ru-RU" altLang="ru-RU" sz="2400" dirty="0">
                <a:latin typeface="+mn-lt"/>
              </a:rPr>
              <a:t> до 100…150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dirty="0">
                <a:latin typeface="+mn-lt"/>
              </a:rPr>
              <a:t>     </a:t>
            </a:r>
            <a:r>
              <a:rPr lang="ru-RU" altLang="ru-RU" sz="2400" b="1" i="1" dirty="0">
                <a:latin typeface="+mn-lt"/>
              </a:rPr>
              <a:t>III - районы трудной </a:t>
            </a:r>
            <a:r>
              <a:rPr lang="ru-RU" altLang="ru-RU" sz="2400" b="1" i="1" dirty="0" err="1">
                <a:latin typeface="+mn-lt"/>
              </a:rPr>
              <a:t>снегоборьбы</a:t>
            </a:r>
            <a:r>
              <a:rPr lang="ru-RU" altLang="ru-RU" sz="2400" b="1" dirty="0">
                <a:latin typeface="+mn-lt"/>
              </a:rPr>
              <a:t>. </a:t>
            </a:r>
            <a:r>
              <a:rPr lang="ru-RU" altLang="ru-RU" sz="2400" dirty="0">
                <a:latin typeface="+mn-lt"/>
              </a:rPr>
              <a:t>Зимой преобладают сильные ветры и интенсивные метели. Снежные заносы образуются систематически часто большой толщины и плотности. Объемы </a:t>
            </a:r>
            <a:r>
              <a:rPr lang="ru-RU" altLang="ru-RU" sz="2400" dirty="0" err="1">
                <a:latin typeface="+mn-lt"/>
              </a:rPr>
              <a:t>снегоприноса</a:t>
            </a:r>
            <a:r>
              <a:rPr lang="ru-RU" altLang="ru-RU" sz="2400" dirty="0">
                <a:latin typeface="+mn-lt"/>
              </a:rPr>
              <a:t> до 250 м</a:t>
            </a:r>
            <a:r>
              <a:rPr lang="ru-RU" altLang="ru-RU" sz="2400" baseline="30000" dirty="0">
                <a:latin typeface="+mn-lt"/>
              </a:rPr>
              <a:t>3</a:t>
            </a:r>
            <a:r>
              <a:rPr lang="ru-RU" altLang="ru-RU" sz="2400" dirty="0">
                <a:latin typeface="+mn-lt"/>
              </a:rPr>
              <a:t>/м, а в отдельных местах - 400 м</a:t>
            </a:r>
            <a:r>
              <a:rPr lang="ru-RU" altLang="ru-RU" sz="2400" baseline="30000" dirty="0">
                <a:latin typeface="+mn-lt"/>
              </a:rPr>
              <a:t>3</a:t>
            </a:r>
            <a:r>
              <a:rPr lang="ru-RU" altLang="ru-RU" sz="2400" dirty="0">
                <a:latin typeface="+mn-lt"/>
              </a:rPr>
              <a:t>/м.</a:t>
            </a:r>
          </a:p>
          <a:p>
            <a:pPr eaLnBrk="1" hangingPunct="1"/>
            <a:endParaRPr lang="ru-RU" altLang="ru-RU" dirty="0"/>
          </a:p>
          <a:p>
            <a:pPr eaLnBrk="1" hangingPunct="1"/>
            <a:r>
              <a:rPr lang="ru-RU" altLang="ru-RU" dirty="0"/>
              <a:t>     </a:t>
            </a:r>
            <a:endParaRPr lang="ru-RU" altLang="ru-RU" sz="1600" dirty="0" smtClean="0"/>
          </a:p>
          <a:p>
            <a:pPr eaLnBrk="1" hangingPunct="1"/>
            <a:endParaRPr lang="ru-RU" altLang="ru-RU" sz="1600" dirty="0"/>
          </a:p>
        </p:txBody>
      </p:sp>
      <p:sp>
        <p:nvSpPr>
          <p:cNvPr id="13320" name="Прямоугольник 1"/>
          <p:cNvSpPr>
            <a:spLocks noChangeArrowheads="1"/>
          </p:cNvSpPr>
          <p:nvPr/>
        </p:nvSpPr>
        <p:spPr bwMode="auto">
          <a:xfrm rot="10800000" flipV="1">
            <a:off x="1631950" y="4595814"/>
            <a:ext cx="8845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r>
              <a:rPr lang="ru-RU" altLang="ru-RU" sz="1400"/>
              <a:t>     </a:t>
            </a:r>
            <a:endParaRPr lang="ru-RU" altLang="ru-RU"/>
          </a:p>
        </p:txBody>
      </p:sp>
    </p:spTree>
    <p:extLst>
      <p:ext uri="{BB962C8B-B14F-4D97-AF65-F5344CB8AC3E}">
        <p14:creationId xmlns:p14="http://schemas.microsoft.com/office/powerpoint/2010/main" val="14916222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11941" y="1166843"/>
            <a:ext cx="10031505" cy="5262979"/>
          </a:xfrm>
          <a:prstGeom prst="rect">
            <a:avLst/>
          </a:prstGeom>
        </p:spPr>
        <p:txBody>
          <a:bodyPr wrap="square">
            <a:spAutoFit/>
          </a:bodyPr>
          <a:lstStyle/>
          <a:p>
            <a:r>
              <a:rPr lang="ru-RU" altLang="ru-RU" sz="2400" b="1" i="1" dirty="0" smtClean="0"/>
              <a:t>     IV </a:t>
            </a:r>
            <a:r>
              <a:rPr lang="ru-RU" altLang="ru-RU" sz="2400" b="1" i="1" dirty="0"/>
              <a:t>- районы очень трудной </a:t>
            </a:r>
            <a:r>
              <a:rPr lang="ru-RU" altLang="ru-RU" sz="2400" b="1" i="1" dirty="0" err="1"/>
              <a:t>снегоборьбы</a:t>
            </a:r>
            <a:r>
              <a:rPr lang="ru-RU" altLang="ru-RU" sz="2400" b="1" i="1" dirty="0"/>
              <a:t>.</a:t>
            </a:r>
            <a:r>
              <a:rPr lang="ru-RU" altLang="ru-RU" sz="2400" b="1" dirty="0"/>
              <a:t>  </a:t>
            </a:r>
            <a:r>
              <a:rPr lang="ru-RU" altLang="ru-RU" sz="2400" dirty="0"/>
              <a:t>Продолжительность снежного периода 160…200 суток. Объёмы </a:t>
            </a:r>
            <a:r>
              <a:rPr lang="ru-RU" altLang="ru-RU" sz="2400" dirty="0" err="1"/>
              <a:t>снегоприноса</a:t>
            </a:r>
            <a:r>
              <a:rPr lang="ru-RU" altLang="ru-RU" sz="2400" dirty="0"/>
              <a:t> достигают 400…600 м</a:t>
            </a:r>
            <a:r>
              <a:rPr lang="ru-RU" altLang="ru-RU" sz="2400" baseline="30000" dirty="0"/>
              <a:t>3</a:t>
            </a:r>
            <a:r>
              <a:rPr lang="ru-RU" altLang="ru-RU" sz="2400" dirty="0"/>
              <a:t>/м, в отдельных местах - 1000 м</a:t>
            </a:r>
            <a:r>
              <a:rPr lang="ru-RU" altLang="ru-RU" sz="2400" baseline="30000" dirty="0"/>
              <a:t>3</a:t>
            </a:r>
            <a:r>
              <a:rPr lang="ru-RU" altLang="ru-RU" sz="2400" dirty="0"/>
              <a:t>/м. Отложения от снегопадов и снежные заносы большой толщины часто образуются на участках большого протяжения.</a:t>
            </a:r>
          </a:p>
          <a:p>
            <a:endParaRPr lang="ru-RU" altLang="ru-RU" sz="2400" dirty="0"/>
          </a:p>
          <a:p>
            <a:r>
              <a:rPr lang="ru-RU" altLang="ru-RU" sz="2400" i="1" dirty="0"/>
              <a:t>     </a:t>
            </a:r>
            <a:r>
              <a:rPr lang="ru-RU" altLang="ru-RU" sz="2400" b="1" i="1" dirty="0"/>
              <a:t>V - районы особенно трудной </a:t>
            </a:r>
            <a:r>
              <a:rPr lang="ru-RU" altLang="ru-RU" sz="2400" b="1" i="1" dirty="0" err="1"/>
              <a:t>снегоборьбы</a:t>
            </a:r>
            <a:r>
              <a:rPr lang="ru-RU" altLang="ru-RU" sz="2400" b="1" dirty="0"/>
              <a:t>.  </a:t>
            </a:r>
            <a:r>
              <a:rPr lang="ru-RU" altLang="ru-RU" sz="2400" dirty="0"/>
              <a:t>Продолжительность снежного периода 220…240 суток, а в отдельных местах до 300 суток. Скорость ветра при метелях достигает 40…45 м/с, а число суток с метелями доходит до 120…130 за зиму при продолжительности отдельных метелей до 10 суток и более. Объём </a:t>
            </a:r>
            <a:r>
              <a:rPr lang="ru-RU" altLang="ru-RU" sz="2400" dirty="0" err="1"/>
              <a:t>снегоприноса</a:t>
            </a:r>
            <a:r>
              <a:rPr lang="ru-RU" altLang="ru-RU" sz="2400" dirty="0"/>
              <a:t> до 1000 м</a:t>
            </a:r>
            <a:r>
              <a:rPr lang="ru-RU" altLang="ru-RU" sz="2400" baseline="30000" dirty="0"/>
              <a:t>3</a:t>
            </a:r>
            <a:r>
              <a:rPr lang="ru-RU" altLang="ru-RU" sz="2400" dirty="0"/>
              <a:t>/м и более.</a:t>
            </a:r>
          </a:p>
        </p:txBody>
      </p:sp>
    </p:spTree>
    <p:extLst>
      <p:ext uri="{BB962C8B-B14F-4D97-AF65-F5344CB8AC3E}">
        <p14:creationId xmlns:p14="http://schemas.microsoft.com/office/powerpoint/2010/main" val="2407046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0572" y="247593"/>
            <a:ext cx="8911687" cy="1280890"/>
          </a:xfrm>
        </p:spPr>
        <p:txBody>
          <a:bodyPr>
            <a:normAutofit fontScale="90000"/>
          </a:bodyPr>
          <a:lstStyle/>
          <a:p>
            <a:pPr algn="ctr"/>
            <a:r>
              <a:rPr lang="ru-RU" dirty="0"/>
              <a:t>Основные показатели степени трудности зимнего</a:t>
            </a:r>
            <a:br>
              <a:rPr lang="ru-RU" dirty="0"/>
            </a:br>
            <a:r>
              <a:rPr lang="ru-RU" dirty="0"/>
              <a:t>содержания дорог</a:t>
            </a:r>
            <a:endParaRPr lang="ru-RU" dirty="0"/>
          </a:p>
        </p:txBody>
      </p:sp>
      <p:sp>
        <p:nvSpPr>
          <p:cNvPr id="7" name="Прямоугольник 6"/>
          <p:cNvSpPr/>
          <p:nvPr/>
        </p:nvSpPr>
        <p:spPr>
          <a:xfrm>
            <a:off x="5766431" y="1825749"/>
            <a:ext cx="6255240" cy="4524315"/>
          </a:xfrm>
          <a:prstGeom prst="rect">
            <a:avLst/>
          </a:prstGeom>
        </p:spPr>
        <p:txBody>
          <a:bodyPr wrap="square">
            <a:spAutoFit/>
          </a:bodyPr>
          <a:lstStyle/>
          <a:p>
            <a:r>
              <a:rPr lang="ru-RU" sz="2400" dirty="0" smtClean="0"/>
              <a:t>Порядок </a:t>
            </a:r>
            <a:r>
              <a:rPr lang="ru-RU" sz="2400" dirty="0"/>
              <a:t>областей в этой таблице принят по </a:t>
            </a:r>
            <a:r>
              <a:rPr lang="ru-RU" sz="2400" dirty="0" smtClean="0"/>
              <a:t>нисходящей максимальному </a:t>
            </a:r>
            <a:r>
              <a:rPr lang="ru-RU" sz="2400" dirty="0"/>
              <a:t>числу дней с температурой ниже </a:t>
            </a:r>
            <a:r>
              <a:rPr lang="ru-RU" sz="1600" dirty="0"/>
              <a:t>0°, </a:t>
            </a:r>
            <a:r>
              <a:rPr lang="ru-RU" sz="2400" dirty="0"/>
              <a:t>т. е. </a:t>
            </a:r>
            <a:r>
              <a:rPr lang="ru-RU" sz="1600" dirty="0"/>
              <a:t> </a:t>
            </a:r>
            <a:r>
              <a:rPr lang="ru-RU" sz="1600" dirty="0" smtClean="0"/>
              <a:t>По  </a:t>
            </a:r>
            <a:r>
              <a:rPr lang="ru-RU" sz="2400" dirty="0" smtClean="0"/>
              <a:t>максимально </a:t>
            </a:r>
            <a:r>
              <a:rPr lang="ru-RU" sz="2400" dirty="0"/>
              <a:t>возможной продолжительности </a:t>
            </a:r>
            <a:r>
              <a:rPr lang="ru-RU" sz="2400" dirty="0" smtClean="0"/>
              <a:t>зимнего периода</a:t>
            </a:r>
            <a:r>
              <a:rPr lang="ru-RU" sz="2400" dirty="0"/>
              <a:t>.</a:t>
            </a:r>
          </a:p>
          <a:p>
            <a:r>
              <a:rPr lang="ru-RU" sz="2400" dirty="0"/>
              <a:t>В этой же таблице помещены данные о числе дней со </a:t>
            </a:r>
            <a:r>
              <a:rPr lang="ru-RU" sz="2400" dirty="0" smtClean="0"/>
              <a:t>снежным покровом</a:t>
            </a:r>
            <a:r>
              <a:rPr lang="ru-RU" sz="2400" dirty="0"/>
              <a:t>, о средних из наибольших декадных </a:t>
            </a:r>
            <a:r>
              <a:rPr lang="ru-RU" sz="2400" dirty="0" smtClean="0"/>
              <a:t>высот снежного </a:t>
            </a:r>
            <a:r>
              <a:rPr lang="ru-RU" sz="2400" dirty="0"/>
              <a:t>покрова за зиму в см и о числе дней с оттепелями </a:t>
            </a:r>
            <a:r>
              <a:rPr lang="ru-RU" sz="2400" dirty="0" smtClean="0"/>
              <a:t>зимними </a:t>
            </a:r>
            <a:r>
              <a:rPr lang="ru-RU" sz="2400" dirty="0"/>
              <a:t>дождями</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576" y="1825748"/>
            <a:ext cx="4611855" cy="4247317"/>
          </a:xfrm>
          <a:prstGeom prst="rect">
            <a:avLst/>
          </a:prstGeom>
          <a:ln>
            <a:noFill/>
          </a:ln>
          <a:effectLst>
            <a:softEdge rad="112500"/>
          </a:effectLst>
        </p:spPr>
      </p:pic>
    </p:spTree>
    <p:extLst>
      <p:ext uri="{BB962C8B-B14F-4D97-AF65-F5344CB8AC3E}">
        <p14:creationId xmlns:p14="http://schemas.microsoft.com/office/powerpoint/2010/main" val="1708918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31259" y="810335"/>
            <a:ext cx="10044952" cy="5632311"/>
          </a:xfrm>
          <a:prstGeom prst="rect">
            <a:avLst/>
          </a:prstGeom>
        </p:spPr>
        <p:txBody>
          <a:bodyPr wrap="square">
            <a:spAutoFit/>
          </a:bodyPr>
          <a:lstStyle/>
          <a:p>
            <a:r>
              <a:rPr lang="ru-RU" sz="2000" dirty="0" smtClean="0"/>
              <a:t>	Районирование </a:t>
            </a:r>
            <a:r>
              <a:rPr lang="ru-RU" sz="2000" dirty="0"/>
              <a:t>должно иметь комплексный характер и</a:t>
            </a:r>
          </a:p>
          <a:p>
            <a:r>
              <a:rPr lang="ru-RU" sz="2000" dirty="0"/>
              <a:t>при этом обеспечивать одновременный учет ряда основных</a:t>
            </a:r>
          </a:p>
          <a:p>
            <a:r>
              <a:rPr lang="ru-RU" sz="2000" dirty="0"/>
              <a:t>показателей, определяющих условия зимнего содержания</a:t>
            </a:r>
          </a:p>
          <a:p>
            <a:r>
              <a:rPr lang="ru-RU" sz="2000" dirty="0"/>
              <a:t>дорог.</a:t>
            </a:r>
          </a:p>
          <a:p>
            <a:r>
              <a:rPr lang="ru-RU" sz="2000" dirty="0" smtClean="0"/>
              <a:t>	В </a:t>
            </a:r>
            <a:r>
              <a:rPr lang="ru-RU" sz="2000" dirty="0"/>
              <a:t>комплекс мероприятий по зимнему содержанию дорог</a:t>
            </a:r>
          </a:p>
          <a:p>
            <a:r>
              <a:rPr lang="ru-RU" sz="2000" dirty="0"/>
              <a:t>входят пять основных их видов:</a:t>
            </a:r>
          </a:p>
          <a:p>
            <a:r>
              <a:rPr lang="ru-RU" sz="2000" dirty="0"/>
              <a:t>1. Предотвращение заноса дороги снегом, приносимым ветром</a:t>
            </a:r>
          </a:p>
          <a:p>
            <a:r>
              <a:rPr lang="ru-RU" sz="2000" dirty="0"/>
              <a:t>с окружающей ее местности.</a:t>
            </a:r>
          </a:p>
          <a:p>
            <a:r>
              <a:rPr lang="ru-RU" sz="2000" dirty="0"/>
              <a:t>2. Очистка дорог от снега, образующегося в результате</a:t>
            </a:r>
          </a:p>
          <a:p>
            <a:r>
              <a:rPr lang="ru-RU" sz="2000" dirty="0"/>
              <a:t>снегопадов.</a:t>
            </a:r>
          </a:p>
          <a:p>
            <a:r>
              <a:rPr lang="ru-RU" sz="2000" dirty="0"/>
              <a:t>3. Предотвращение и ликвидация обледенений проезжей</a:t>
            </a:r>
          </a:p>
          <a:p>
            <a:r>
              <a:rPr lang="ru-RU" sz="2000" dirty="0"/>
              <a:t>части дорог.</a:t>
            </a:r>
          </a:p>
          <a:p>
            <a:r>
              <a:rPr lang="ru-RU" sz="2000" dirty="0"/>
              <a:t>4. Предотвращение и ликвидация лавин.</a:t>
            </a:r>
          </a:p>
          <a:p>
            <a:r>
              <a:rPr lang="ru-RU" sz="2000" dirty="0"/>
              <a:t>5. Предотвращение и ликвидация наледей.</a:t>
            </a:r>
          </a:p>
          <a:p>
            <a:r>
              <a:rPr lang="ru-RU" sz="2000" dirty="0" smtClean="0"/>
              <a:t>	Районирование </a:t>
            </a:r>
            <a:r>
              <a:rPr lang="ru-RU" sz="2000" dirty="0"/>
              <a:t>территории Казахской ССР произведено </a:t>
            </a:r>
            <a:r>
              <a:rPr lang="ru-RU" sz="2000" dirty="0" smtClean="0"/>
              <a:t>с</a:t>
            </a:r>
            <a:endParaRPr lang="ru-RU" sz="2000" dirty="0"/>
          </a:p>
          <a:p>
            <a:r>
              <a:rPr lang="ru-RU" sz="2000" dirty="0"/>
              <a:t>учетом только первых четырех видов мероприятий. Пятый вид</a:t>
            </a:r>
          </a:p>
          <a:p>
            <a:r>
              <a:rPr lang="ru-RU" sz="2000" dirty="0"/>
              <a:t>мероприятий — предотвращение и ликвидация наледей —</a:t>
            </a:r>
          </a:p>
          <a:p>
            <a:r>
              <a:rPr lang="ru-RU" sz="2000" dirty="0"/>
              <a:t>при районировании не учитывался.</a:t>
            </a:r>
          </a:p>
        </p:txBody>
      </p:sp>
      <p:sp>
        <p:nvSpPr>
          <p:cNvPr id="5" name="Прямоугольник 4"/>
          <p:cNvSpPr/>
          <p:nvPr/>
        </p:nvSpPr>
        <p:spPr>
          <a:xfrm>
            <a:off x="1783976" y="134035"/>
            <a:ext cx="8852648" cy="461665"/>
          </a:xfrm>
          <a:prstGeom prst="rect">
            <a:avLst/>
          </a:prstGeom>
        </p:spPr>
        <p:txBody>
          <a:bodyPr wrap="square">
            <a:spAutoFit/>
          </a:bodyPr>
          <a:lstStyle/>
          <a:p>
            <a:pPr algn="ctr"/>
            <a:r>
              <a:rPr lang="ru-RU" sz="2400" b="1" dirty="0"/>
              <a:t>Показатели и принципы, принятые для районирования</a:t>
            </a:r>
            <a:endParaRPr lang="ru-RU" sz="2400" b="1" dirty="0"/>
          </a:p>
        </p:txBody>
      </p:sp>
    </p:spTree>
    <p:extLst>
      <p:ext uri="{BB962C8B-B14F-4D97-AF65-F5344CB8AC3E}">
        <p14:creationId xmlns:p14="http://schemas.microsoft.com/office/powerpoint/2010/main" val="838650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rotWithShape="1">
          <a:blip r:embed="rId2"/>
          <a:srcRect l="20718" t="6249" r="8488" b="9560"/>
          <a:stretch/>
        </p:blipFill>
        <p:spPr>
          <a:xfrm>
            <a:off x="-1" y="1"/>
            <a:ext cx="12192001" cy="6858000"/>
          </a:xfrm>
          <a:prstGeom prst="rect">
            <a:avLst/>
          </a:prstGeom>
          <a:ln>
            <a:noFill/>
          </a:ln>
          <a:effectLst>
            <a:softEdge rad="112500"/>
          </a:effectLst>
        </p:spPr>
      </p:pic>
    </p:spTree>
    <p:extLst>
      <p:ext uri="{BB962C8B-B14F-4D97-AF65-F5344CB8AC3E}">
        <p14:creationId xmlns:p14="http://schemas.microsoft.com/office/powerpoint/2010/main" val="736715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1" y="624110"/>
            <a:ext cx="9904412" cy="1280890"/>
          </a:xfrm>
        </p:spPr>
        <p:txBody>
          <a:bodyPr>
            <a:noAutofit/>
          </a:bodyPr>
          <a:lstStyle/>
          <a:p>
            <a:pPr algn="just"/>
            <a:r>
              <a:rPr lang="ru-RU" sz="3200" dirty="0">
                <a:solidFill>
                  <a:schemeClr val="tx1"/>
                </a:solidFill>
                <a:latin typeface="+mn-lt"/>
              </a:rPr>
              <a:t>Вопросы борьбы с лавинами достаточно детально </a:t>
            </a:r>
            <a:r>
              <a:rPr lang="ru-RU" sz="3200" dirty="0" smtClean="0">
                <a:solidFill>
                  <a:schemeClr val="tx1"/>
                </a:solidFill>
                <a:latin typeface="+mn-lt"/>
              </a:rPr>
              <a:t>разработаны, а </a:t>
            </a:r>
            <a:r>
              <a:rPr lang="ru-RU" sz="3200" dirty="0">
                <a:solidFill>
                  <a:schemeClr val="tx1"/>
                </a:solidFill>
                <a:latin typeface="+mn-lt"/>
              </a:rPr>
              <a:t>Г. К. Тушинским составлена схема лавинных </a:t>
            </a:r>
            <a:r>
              <a:rPr lang="ru-RU" sz="3200" dirty="0" smtClean="0">
                <a:solidFill>
                  <a:schemeClr val="tx1"/>
                </a:solidFill>
                <a:latin typeface="+mn-lt"/>
              </a:rPr>
              <a:t>районов СССР </a:t>
            </a:r>
            <a:r>
              <a:rPr lang="ru-RU" sz="3200" dirty="0">
                <a:solidFill>
                  <a:schemeClr val="tx1"/>
                </a:solidFill>
                <a:latin typeface="+mn-lt"/>
              </a:rPr>
              <a:t>(Г. К- Тушинский — 1956 и 1960 гг.). Эти данные и </a:t>
            </a:r>
            <a:r>
              <a:rPr lang="ru-RU" sz="3200" dirty="0" smtClean="0">
                <a:solidFill>
                  <a:schemeClr val="tx1"/>
                </a:solidFill>
                <a:latin typeface="+mn-lt"/>
              </a:rPr>
              <a:t>использованы при </a:t>
            </a:r>
            <a:r>
              <a:rPr lang="ru-RU" sz="3200" dirty="0">
                <a:solidFill>
                  <a:schemeClr val="tx1"/>
                </a:solidFill>
                <a:latin typeface="+mn-lt"/>
              </a:rPr>
              <a:t>нанесении границ лавиноопасных </a:t>
            </a:r>
            <a:r>
              <a:rPr lang="ru-RU" sz="3200" dirty="0" smtClean="0">
                <a:solidFill>
                  <a:schemeClr val="tx1"/>
                </a:solidFill>
                <a:latin typeface="+mn-lt"/>
              </a:rPr>
              <a:t>районов.</a:t>
            </a:r>
            <a:r>
              <a:rPr lang="ru-RU" sz="3200" dirty="0">
                <a:solidFill>
                  <a:schemeClr val="tx1"/>
                </a:solidFill>
                <a:latin typeface="+mn-lt"/>
              </a:rPr>
              <a:t> </a:t>
            </a:r>
            <a:r>
              <a:rPr lang="ru-RU" sz="3200" dirty="0" smtClean="0">
                <a:solidFill>
                  <a:schemeClr val="tx1"/>
                </a:solidFill>
                <a:latin typeface="+mn-lt"/>
              </a:rPr>
              <a:t>Поскольку </a:t>
            </a:r>
            <a:r>
              <a:rPr lang="ru-RU" sz="3200" dirty="0">
                <a:solidFill>
                  <a:schemeClr val="tx1"/>
                </a:solidFill>
                <a:latin typeface="+mn-lt"/>
              </a:rPr>
              <a:t>районирование должно иметь </a:t>
            </a:r>
            <a:r>
              <a:rPr lang="ru-RU" sz="3200" dirty="0" smtClean="0">
                <a:solidFill>
                  <a:schemeClr val="tx1"/>
                </a:solidFill>
                <a:latin typeface="+mn-lt"/>
              </a:rPr>
              <a:t>комплексный характер, то </a:t>
            </a:r>
            <a:r>
              <a:rPr lang="ru-RU" sz="3200" dirty="0">
                <a:solidFill>
                  <a:schemeClr val="tx1"/>
                </a:solidFill>
                <a:latin typeface="+mn-lt"/>
              </a:rPr>
              <a:t>схема районирования должна состоять из ряда </a:t>
            </a:r>
            <a:r>
              <a:rPr lang="ru-RU" sz="3200" dirty="0" smtClean="0">
                <a:solidFill>
                  <a:schemeClr val="tx1"/>
                </a:solidFill>
                <a:latin typeface="+mn-lt"/>
              </a:rPr>
              <a:t>ступеней,</a:t>
            </a:r>
            <a:r>
              <a:rPr lang="ru-RU" sz="3200" dirty="0">
                <a:solidFill>
                  <a:schemeClr val="tx1"/>
                </a:solidFill>
                <a:latin typeface="+mn-lt"/>
              </a:rPr>
              <a:t> </a:t>
            </a:r>
            <a:r>
              <a:rPr lang="ru-RU" sz="3200" dirty="0" smtClean="0">
                <a:solidFill>
                  <a:schemeClr val="tx1"/>
                </a:solidFill>
                <a:latin typeface="+mn-lt"/>
              </a:rPr>
              <a:t>последовательно обеспечивающих </a:t>
            </a:r>
            <a:r>
              <a:rPr lang="ru-RU" sz="3200" dirty="0">
                <a:solidFill>
                  <a:schemeClr val="tx1"/>
                </a:solidFill>
                <a:latin typeface="+mn-lt"/>
              </a:rPr>
              <a:t>учет основных, влияющих</a:t>
            </a:r>
            <a:br>
              <a:rPr lang="ru-RU" sz="3200" dirty="0">
                <a:solidFill>
                  <a:schemeClr val="tx1"/>
                </a:solidFill>
                <a:latin typeface="+mn-lt"/>
              </a:rPr>
            </a:br>
            <a:r>
              <a:rPr lang="ru-RU" sz="3200" dirty="0">
                <a:solidFill>
                  <a:schemeClr val="tx1"/>
                </a:solidFill>
                <a:latin typeface="+mn-lt"/>
              </a:rPr>
              <a:t>на условия зимнего содержания дорог, показателей.</a:t>
            </a:r>
            <a:endParaRPr lang="ru-RU" sz="3200" dirty="0">
              <a:solidFill>
                <a:schemeClr val="tx1"/>
              </a:solidFill>
              <a:latin typeface="+mn-lt"/>
            </a:endParaRPr>
          </a:p>
        </p:txBody>
      </p:sp>
    </p:spTree>
    <p:extLst>
      <p:ext uri="{BB962C8B-B14F-4D97-AF65-F5344CB8AC3E}">
        <p14:creationId xmlns:p14="http://schemas.microsoft.com/office/powerpoint/2010/main" val="928318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93404" y="1340768"/>
            <a:ext cx="7704856" cy="3231654"/>
          </a:xfrm>
          <a:prstGeom prst="rect">
            <a:avLst/>
          </a:prstGeom>
        </p:spPr>
        <p:txBody>
          <a:bodyPr wrap="square">
            <a:spAutoFit/>
          </a:bodyPr>
          <a:lstStyle/>
          <a:p>
            <a:pPr algn="ctr">
              <a:defRPr/>
            </a:pPr>
            <a:r>
              <a:rPr lang="ru-RU" sz="2400" b="1" dirty="0">
                <a:latin typeface="Arial" charset="0"/>
              </a:rPr>
              <a:t>Список литературы :</a:t>
            </a:r>
            <a:endParaRPr lang="ru-RU" b="1" u="sng" dirty="0">
              <a:latin typeface="Arial" charset="0"/>
            </a:endParaRPr>
          </a:p>
          <a:p>
            <a:pPr>
              <a:defRPr/>
            </a:pPr>
            <a:endParaRPr lang="ru-RU" b="1" u="sng" dirty="0">
              <a:latin typeface="Arial" charset="0"/>
            </a:endParaRPr>
          </a:p>
          <a:p>
            <a:pPr>
              <a:defRPr/>
            </a:pPr>
            <a:r>
              <a:rPr lang="ru-RU" b="1" dirty="0">
                <a:latin typeface="Arial" charset="0"/>
              </a:rPr>
              <a:t>          </a:t>
            </a:r>
            <a:r>
              <a:rPr lang="ru-RU" b="1" dirty="0"/>
              <a:t> 1. Васильев А.П</a:t>
            </a:r>
            <a:r>
              <a:rPr lang="ru-RU" dirty="0"/>
              <a:t>. Эксплуатация автомобильных дорог: в 2 т. Том 1.М.; Издательский центр «Академия», 2011.- 320 с.</a:t>
            </a:r>
          </a:p>
          <a:p>
            <a:pPr>
              <a:defRPr/>
            </a:pPr>
            <a:r>
              <a:rPr lang="ru-RU" b="1" dirty="0"/>
              <a:t>           2. Васильев А.П. и др. </a:t>
            </a:r>
            <a:r>
              <a:rPr lang="ru-RU" dirty="0"/>
              <a:t>Строительство и реконструкция автомобильных дорог: Справочная энциклопедия дорожника (СЭД). Т. </a:t>
            </a:r>
            <a:r>
              <a:rPr lang="en-US" dirty="0"/>
              <a:t>I</a:t>
            </a:r>
            <a:r>
              <a:rPr lang="ru-RU" dirty="0"/>
              <a:t>  М.: </a:t>
            </a:r>
            <a:r>
              <a:rPr lang="ru-RU" dirty="0" err="1"/>
              <a:t>Информавтодор</a:t>
            </a:r>
            <a:r>
              <a:rPr lang="ru-RU" dirty="0"/>
              <a:t>, 2015</a:t>
            </a:r>
            <a:r>
              <a:rPr lang="ru-RU" dirty="0" smtClean="0"/>
              <a:t>.</a:t>
            </a:r>
          </a:p>
          <a:p>
            <a:pPr>
              <a:defRPr/>
            </a:pPr>
            <a:r>
              <a:rPr lang="ru-RU" dirty="0" smtClean="0">
                <a:hlinkClick r:id="rId2" tooltip="Воейков, Александр Иванович"/>
              </a:rPr>
              <a:t>           3.Воейков </a:t>
            </a:r>
            <a:r>
              <a:rPr lang="ru-RU" dirty="0">
                <a:hlinkClick r:id="rId2" tooltip="Воейков, Александр Иванович"/>
              </a:rPr>
              <a:t>А. И.</a:t>
            </a:r>
            <a:r>
              <a:rPr lang="ru-RU" dirty="0"/>
              <a:t> </a:t>
            </a:r>
            <a:r>
              <a:rPr lang="ru-RU" dirty="0">
                <a:hlinkClick r:id="rId3"/>
              </a:rPr>
              <a:t>Снежный покров, его влияние на почву, климат и погоду и способы исследования.</a:t>
            </a:r>
            <a:r>
              <a:rPr lang="ru-RU" dirty="0"/>
              <a:t> — СПб.: Тип. </a:t>
            </a:r>
            <a:r>
              <a:rPr lang="ru-RU" dirty="0" err="1"/>
              <a:t>Имп</a:t>
            </a:r>
            <a:r>
              <a:rPr lang="ru-RU" dirty="0"/>
              <a:t>. Акад. наук, 1889. — 213 c.</a:t>
            </a:r>
          </a:p>
          <a:p>
            <a:pPr>
              <a:defRPr/>
            </a:pPr>
            <a:endParaRPr lang="ru-RU" dirty="0"/>
          </a:p>
        </p:txBody>
      </p:sp>
    </p:spTree>
    <p:extLst>
      <p:ext uri="{BB962C8B-B14F-4D97-AF65-F5344CB8AC3E}">
        <p14:creationId xmlns:p14="http://schemas.microsoft.com/office/powerpoint/2010/main" val="2802735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31704" y="1124744"/>
            <a:ext cx="7560840" cy="2677656"/>
          </a:xfrm>
          <a:prstGeom prst="rect">
            <a:avLst/>
          </a:prstGeom>
          <a:noFill/>
        </p:spPr>
        <p:txBody>
          <a:bodyPr wrap="square" rtlCol="0">
            <a:spAutoFit/>
          </a:bodyPr>
          <a:lstStyle/>
          <a:p>
            <a:r>
              <a:rPr lang="ru-RU" sz="2400" dirty="0"/>
              <a:t>Контрольные вопросы:</a:t>
            </a:r>
          </a:p>
          <a:p>
            <a:endParaRPr lang="ru-RU" sz="2400" dirty="0"/>
          </a:p>
          <a:p>
            <a:pPr marL="342900" indent="-342900">
              <a:buAutoNum type="arabicPeriod"/>
            </a:pPr>
            <a:r>
              <a:rPr lang="kk-KZ" sz="2400" dirty="0" smtClean="0"/>
              <a:t>Как вы понимаете значение районирование?</a:t>
            </a:r>
            <a:endParaRPr lang="kk-KZ" sz="2400" dirty="0"/>
          </a:p>
          <a:p>
            <a:pPr marL="342900" indent="-342900">
              <a:buAutoNum type="arabicPeriod"/>
            </a:pPr>
            <a:r>
              <a:rPr lang="kk-KZ" sz="2400" smtClean="0"/>
              <a:t>В чем заключается необходимость районирования</a:t>
            </a:r>
            <a:r>
              <a:rPr lang="kk-KZ" sz="2400" smtClean="0"/>
              <a:t>?</a:t>
            </a:r>
            <a:endParaRPr lang="kk-KZ" sz="2400" dirty="0"/>
          </a:p>
          <a:p>
            <a:pPr marL="342900" indent="-342900">
              <a:buAutoNum type="arabicPeriod"/>
            </a:pPr>
            <a:r>
              <a:rPr lang="kk-KZ" sz="2400" dirty="0" smtClean="0"/>
              <a:t>Показатели и приципы районирования? </a:t>
            </a:r>
            <a:endParaRPr lang="ru-RU" sz="2400" dirty="0"/>
          </a:p>
        </p:txBody>
      </p:sp>
    </p:spTree>
    <p:extLst>
      <p:ext uri="{BB962C8B-B14F-4D97-AF65-F5344CB8AC3E}">
        <p14:creationId xmlns:p14="http://schemas.microsoft.com/office/powerpoint/2010/main" val="3449904826"/>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927</TotalTime>
  <Words>613</Words>
  <Application>Microsoft Office PowerPoint</Application>
  <PresentationFormat>Широкоэкранный</PresentationFormat>
  <Paragraphs>55</Paragraphs>
  <Slides>12</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Century Gothic</vt:lpstr>
      <vt:lpstr>Tahoma</vt:lpstr>
      <vt:lpstr>Wingdings 3</vt:lpstr>
      <vt:lpstr>Легкий дым</vt:lpstr>
      <vt:lpstr>Тема 7. Лекция 7  Районирование территорий по условиям снегоборьбы. . </vt:lpstr>
      <vt:lpstr>Районирование территорий по условиям снегоборьбы</vt:lpstr>
      <vt:lpstr>Презентация PowerPoint</vt:lpstr>
      <vt:lpstr>Необходимость районирования</vt:lpstr>
      <vt:lpstr>Презентация PowerPoint</vt:lpstr>
      <vt:lpstr>Презентация PowerPoint</vt:lpstr>
      <vt:lpstr>Основные показатели степени трудности зимнего содержания дорог</vt:lpstr>
      <vt:lpstr>Презентация PowerPoint</vt:lpstr>
      <vt:lpstr>Презентация PowerPoint</vt:lpstr>
      <vt:lpstr>Вопросы борьбы с лавинами достаточно детально разработаны, а Г. К. Тушинским составлена схема лавинных районов СССР (Г. К- Тушинский — 1956 и 1960 гг.). Эти данные и использованы при нанесении границ лавиноопасных районов. Поскольку районирование должно иметь комплексный характер, то схема районирования должна состоять из ряда ступеней, последовательно обеспечивающих учет основных, влияющих на условия зимнего содержания дорог, показателей.</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27</cp:revision>
  <dcterms:created xsi:type="dcterms:W3CDTF">2021-09-17T15:40:11Z</dcterms:created>
  <dcterms:modified xsi:type="dcterms:W3CDTF">2021-09-18T11:26:32Z</dcterms:modified>
</cp:coreProperties>
</file>